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6"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3" r:id="rId25"/>
    <p:sldId id="280" r:id="rId26"/>
    <p:sldId id="281" r:id="rId27"/>
    <p:sldId id="282" r:id="rId28"/>
    <p:sldId id="284"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50" d="100"/>
          <a:sy n="50" d="100"/>
        </p:scale>
        <p:origin x="-1267" y="-6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5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44B709-640E-438C-9493-6ED7D3C581AD}" type="datetimeFigureOut">
              <a:rPr lang="en-US" smtClean="0"/>
              <a:t>7/18/2017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06A2EA-344D-4865-85AD-2DD8DDAD9EA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306A2EA-344D-4865-85AD-2DD8DDAD9EA0}" type="slidenum">
              <a:rPr lang="en-US" smtClean="0"/>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05432AA-AC74-4E0A-961E-F461AD658090}" type="datetimeFigureOut">
              <a:rPr lang="en-US" smtClean="0"/>
              <a:pPr/>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5432AA-AC74-4E0A-961E-F461AD658090}" type="datetimeFigureOut">
              <a:rPr lang="en-US" smtClean="0"/>
              <a:pPr/>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5432AA-AC74-4E0A-961E-F461AD658090}" type="datetimeFigureOut">
              <a:rPr lang="en-US" smtClean="0"/>
              <a:pPr/>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5432AA-AC74-4E0A-961E-F461AD658090}" type="datetimeFigureOut">
              <a:rPr lang="en-US" smtClean="0"/>
              <a:pPr/>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5432AA-AC74-4E0A-961E-F461AD658090}" type="datetimeFigureOut">
              <a:rPr lang="en-US" smtClean="0"/>
              <a:pPr/>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05432AA-AC74-4E0A-961E-F461AD658090}" type="datetimeFigureOut">
              <a:rPr lang="en-US" smtClean="0"/>
              <a:pPr/>
              <a:t>7/18/2017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05432AA-AC74-4E0A-961E-F461AD658090}" type="datetimeFigureOut">
              <a:rPr lang="en-US" smtClean="0"/>
              <a:pPr/>
              <a:t>7/18/2017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5432AA-AC74-4E0A-961E-F461AD658090}" type="datetimeFigureOut">
              <a:rPr lang="en-US" smtClean="0"/>
              <a:pPr/>
              <a:t>7/18/2017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5432AA-AC74-4E0A-961E-F461AD658090}" type="datetimeFigureOut">
              <a:rPr lang="en-US" smtClean="0"/>
              <a:pPr/>
              <a:t>7/18/2017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5432AA-AC74-4E0A-961E-F461AD658090}" type="datetimeFigureOut">
              <a:rPr lang="en-US" smtClean="0"/>
              <a:pPr/>
              <a:t>7/18/2017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5432AA-AC74-4E0A-961E-F461AD658090}" type="datetimeFigureOut">
              <a:rPr lang="en-US" smtClean="0"/>
              <a:pPr/>
              <a:t>7/18/2017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E67D0-6F9F-41ED-85EA-62A26DDDFC2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5432AA-AC74-4E0A-961E-F461AD658090}" type="datetimeFigureOut">
              <a:rPr lang="en-US" smtClean="0"/>
              <a:pPr/>
              <a:t>7/18/2017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9E67D0-6F9F-41ED-85EA-62A26DDDFC2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229600" cy="4525963"/>
          </a:xfrm>
        </p:spPr>
        <p:txBody>
          <a:bodyPr/>
          <a:lstStyle/>
          <a:p>
            <a:r>
              <a:rPr lang="en-US" b="1" dirty="0"/>
              <a:t>Unit 03: Transient Over Voltages and Flickers (6 hrs) </a:t>
            </a:r>
          </a:p>
          <a:p>
            <a:r>
              <a:rPr lang="en-US" dirty="0"/>
              <a:t>Classification of transients, sources of transient over voltages, computer tools for transient analysis, techniques for over voltage protection. </a:t>
            </a:r>
          </a:p>
          <a:p>
            <a:r>
              <a:rPr lang="en-US" dirty="0"/>
              <a:t>Voltage flickers – sources of flickers, quantifying flickers and mitigation techniques.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3"/>
          <a:srcRect/>
          <a:stretch>
            <a:fillRect/>
          </a:stretch>
        </p:blipFill>
        <p:spPr bwMode="auto">
          <a:xfrm>
            <a:off x="304800" y="0"/>
            <a:ext cx="8610600" cy="701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609600" y="228600"/>
            <a:ext cx="8229600" cy="2743200"/>
          </a:xfrm>
          <a:prstGeom prst="rect">
            <a:avLst/>
          </a:prstGeom>
          <a:noFill/>
          <a:ln w="9525">
            <a:noFill/>
            <a:miter lim="800000"/>
            <a:headEnd/>
            <a:tailEnd/>
          </a:ln>
          <a:effectLst/>
        </p:spPr>
      </p:pic>
      <p:pic>
        <p:nvPicPr>
          <p:cNvPr id="9219" name="Picture 3"/>
          <p:cNvPicPr>
            <a:picLocks noGrp="1" noChangeAspect="1" noChangeArrowheads="1"/>
          </p:cNvPicPr>
          <p:nvPr>
            <p:ph idx="1"/>
          </p:nvPr>
        </p:nvPicPr>
        <p:blipFill>
          <a:blip r:embed="rId4"/>
          <a:srcRect/>
          <a:stretch>
            <a:fillRect/>
          </a:stretch>
        </p:blipFill>
        <p:spPr bwMode="auto">
          <a:xfrm>
            <a:off x="1295400" y="2971800"/>
            <a:ext cx="6248400" cy="3581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fontScale="92500" lnSpcReduction="20000"/>
          </a:bodyPr>
          <a:lstStyle/>
          <a:p>
            <a:r>
              <a:rPr lang="en-US" dirty="0"/>
              <a:t>A direct strike to a phase conductor generally causes line </a:t>
            </a:r>
            <a:r>
              <a:rPr lang="en-US" dirty="0" smtClean="0"/>
              <a:t>flashover near </a:t>
            </a:r>
            <a:r>
              <a:rPr lang="en-US" dirty="0"/>
              <a:t>the strike point. Not only does this generate an impulsive </a:t>
            </a:r>
            <a:r>
              <a:rPr lang="en-US" dirty="0" smtClean="0"/>
              <a:t>transient, but </a:t>
            </a:r>
            <a:r>
              <a:rPr lang="en-US" dirty="0"/>
              <a:t>it causes a fault with the accompanying voltage sags </a:t>
            </a:r>
            <a:r>
              <a:rPr lang="en-US" dirty="0" smtClean="0"/>
              <a:t>and interruptions</a:t>
            </a:r>
            <a:r>
              <a:rPr lang="en-US" dirty="0"/>
              <a:t>. </a:t>
            </a:r>
            <a:endParaRPr lang="en-US" dirty="0" smtClean="0"/>
          </a:p>
          <a:p>
            <a:r>
              <a:rPr lang="en-US" dirty="0" smtClean="0"/>
              <a:t>The </a:t>
            </a:r>
            <a:r>
              <a:rPr lang="en-US" dirty="0"/>
              <a:t>lightning surge can be conducted a considerable </a:t>
            </a:r>
            <a:r>
              <a:rPr lang="en-US" dirty="0" smtClean="0"/>
              <a:t>distance along </a:t>
            </a:r>
            <a:r>
              <a:rPr lang="en-US" dirty="0"/>
              <a:t>utility lines and cause multiple flashovers at pole </a:t>
            </a:r>
            <a:r>
              <a:rPr lang="en-US" dirty="0" smtClean="0"/>
              <a:t>and tower </a:t>
            </a:r>
            <a:r>
              <a:rPr lang="en-US" dirty="0"/>
              <a:t>structures as it passes. The interception of the impulse from </a:t>
            </a:r>
            <a:r>
              <a:rPr lang="en-US" dirty="0" smtClean="0"/>
              <a:t>the phase </a:t>
            </a:r>
            <a:r>
              <a:rPr lang="en-US" dirty="0"/>
              <a:t>wire is fairly straightforward if properly installed </a:t>
            </a:r>
            <a:r>
              <a:rPr lang="en-US" dirty="0" smtClean="0"/>
              <a:t>surge arresters </a:t>
            </a:r>
            <a:r>
              <a:rPr lang="en-US" dirty="0"/>
              <a:t>are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0" y="914400"/>
            <a:ext cx="9144000" cy="495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28600" y="914400"/>
            <a:ext cx="861060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2290" name="Picture 2"/>
          <p:cNvPicPr>
            <a:picLocks noChangeAspect="1" noChangeArrowheads="1"/>
          </p:cNvPicPr>
          <p:nvPr/>
        </p:nvPicPr>
        <p:blipFill>
          <a:blip r:embed="rId2"/>
          <a:srcRect/>
          <a:stretch>
            <a:fillRect/>
          </a:stretch>
        </p:blipFill>
        <p:spPr bwMode="auto">
          <a:xfrm>
            <a:off x="381000" y="0"/>
            <a:ext cx="8458199" cy="4924425"/>
          </a:xfrm>
          <a:prstGeom prst="rect">
            <a:avLst/>
          </a:prstGeom>
          <a:noFill/>
          <a:ln w="9525">
            <a:noFill/>
            <a:miter lim="800000"/>
            <a:headEnd/>
            <a:tailEnd/>
          </a:ln>
          <a:effectLst/>
        </p:spPr>
      </p:pic>
      <p:sp>
        <p:nvSpPr>
          <p:cNvPr id="5" name="Rectangle 4"/>
          <p:cNvSpPr/>
          <p:nvPr/>
        </p:nvSpPr>
        <p:spPr>
          <a:xfrm>
            <a:off x="381000" y="5334000"/>
            <a:ext cx="8534400" cy="830997"/>
          </a:xfrm>
          <a:prstGeom prst="rect">
            <a:avLst/>
          </a:prstGeom>
        </p:spPr>
        <p:txBody>
          <a:bodyPr wrap="square">
            <a:spAutoFit/>
          </a:bodyPr>
          <a:lstStyle/>
          <a:p>
            <a:r>
              <a:rPr lang="en-US" sz="2400" dirty="0" smtClean="0"/>
              <a:t>Figure 4.16 illustrates these principles, which are applied to protect</a:t>
            </a:r>
          </a:p>
          <a:p>
            <a:r>
              <a:rPr lang="en-US" sz="2400" dirty="0" smtClean="0"/>
              <a:t>from a lightning strike.</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534400" cy="4525963"/>
          </a:xfrm>
        </p:spPr>
        <p:txBody>
          <a:bodyPr/>
          <a:lstStyle/>
          <a:p>
            <a:r>
              <a:rPr lang="en-US" dirty="0" smtClean="0"/>
              <a:t>The main function of surge arresters and transient voltage surge suppressors (TVSSs) is to limit the voltage that can appear between two points in the circuit.</a:t>
            </a:r>
          </a:p>
          <a:p>
            <a:r>
              <a:rPr lang="en-US" dirty="0" smtClean="0"/>
              <a:t>One of the points to which arresters, or surge suppressors, are connected is frequently the local ground, but this need not be the case.</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8229600" cy="4525963"/>
          </a:xfrm>
        </p:spPr>
        <p:txBody>
          <a:bodyPr>
            <a:normAutofit fontScale="92500" lnSpcReduction="20000"/>
          </a:bodyPr>
          <a:lstStyle/>
          <a:p>
            <a:r>
              <a:rPr lang="en-US" dirty="0" smtClean="0"/>
              <a:t>Keep in mind that the local ground may not remain at zero potential during transient impulse events.</a:t>
            </a:r>
          </a:p>
          <a:p>
            <a:r>
              <a:rPr lang="en-US" dirty="0" smtClean="0"/>
              <a:t>Surge suppression devices should be located as closely as possible to the critical insulation with a minimum of lead length on all terminals.</a:t>
            </a:r>
          </a:p>
          <a:p>
            <a:r>
              <a:rPr lang="en-US" dirty="0" smtClean="0"/>
              <a:t>While it is common to find arresters located at the main panels and subpanels, arresters applied at the point where the power line enters the load equipment are generally the most effective in protecting that particular load</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Devices for Overvoltage Protection</a:t>
            </a: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t>1.  Surge arresters and transient voltage surge suppressors</a:t>
            </a:r>
          </a:p>
          <a:p>
            <a:endParaRPr lang="en-US" b="1" dirty="0" smtClean="0"/>
          </a:p>
          <a:p>
            <a:r>
              <a:rPr lang="en-US" dirty="0" smtClean="0"/>
              <a:t>Arresters and TVSS devices protect equipment from transient </a:t>
            </a:r>
            <a:r>
              <a:rPr lang="en-US" dirty="0" err="1" smtClean="0"/>
              <a:t>overvoltages</a:t>
            </a:r>
            <a:r>
              <a:rPr lang="en-US" dirty="0" smtClean="0"/>
              <a:t> by limiting the maximum voltage, and the terms are sometimes used interchangeably.</a:t>
            </a:r>
          </a:p>
          <a:p>
            <a:r>
              <a:rPr lang="en-US" dirty="0" smtClean="0"/>
              <a:t>However, TVSSs are generally associated with devices used at the load equipment. A TVSS will sometimes have more surge-limiting elements than an arrester, which most commonly consists solely of MOV </a:t>
            </a:r>
            <a:r>
              <a:rPr lang="en-US" dirty="0" smtClean="0"/>
              <a:t>(Metal oxide </a:t>
            </a:r>
            <a:r>
              <a:rPr lang="en-US" dirty="0" err="1" smtClean="0"/>
              <a:t>varistors</a:t>
            </a:r>
            <a:r>
              <a:rPr lang="en-US" dirty="0" smtClean="0"/>
              <a:t>) blocks</a:t>
            </a:r>
            <a:r>
              <a:rPr lang="en-US" dirty="0" smtClean="0"/>
              <a:t>. An arrester may have more energy-handling capability; however, the distinction between the two is blurred by common language usage.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0"/>
            <a:ext cx="8458200" cy="1938992"/>
          </a:xfrm>
          <a:prstGeom prst="rect">
            <a:avLst/>
          </a:prstGeom>
        </p:spPr>
        <p:txBody>
          <a:bodyPr wrap="square">
            <a:spAutoFit/>
          </a:bodyPr>
          <a:lstStyle/>
          <a:p>
            <a:r>
              <a:rPr lang="en-US" sz="2000" dirty="0" smtClean="0"/>
              <a:t>MOV arresters have two important ratings. The first is maximum continuous</a:t>
            </a:r>
          </a:p>
          <a:p>
            <a:r>
              <a:rPr lang="en-US" sz="2000" dirty="0" smtClean="0"/>
              <a:t>operating voltage (MCOV), which must be higher than the line</a:t>
            </a:r>
          </a:p>
          <a:p>
            <a:r>
              <a:rPr lang="en-US" sz="2000" dirty="0" smtClean="0"/>
              <a:t>voltage and will often be at least 125 percent of the system nominal voltage.</a:t>
            </a:r>
          </a:p>
          <a:p>
            <a:r>
              <a:rPr lang="en-US" sz="2000" dirty="0" smtClean="0"/>
              <a:t>The second rating is the energy dissipation rating (in joules). MOVs</a:t>
            </a:r>
          </a:p>
          <a:p>
            <a:r>
              <a:rPr lang="en-US" sz="2000" dirty="0" smtClean="0"/>
              <a:t>are available in a wide range of energy ratings.  Figure 4.18 shows the typical energy-handling capability versus operating voltages.</a:t>
            </a:r>
            <a:endParaRPr lang="en-US" sz="2000" dirty="0"/>
          </a:p>
        </p:txBody>
      </p:sp>
      <p:pic>
        <p:nvPicPr>
          <p:cNvPr id="1026" name="Picture 2"/>
          <p:cNvPicPr>
            <a:picLocks noChangeAspect="1" noChangeArrowheads="1"/>
          </p:cNvPicPr>
          <p:nvPr/>
        </p:nvPicPr>
        <p:blipFill>
          <a:blip r:embed="rId2"/>
          <a:srcRect/>
          <a:stretch>
            <a:fillRect/>
          </a:stretch>
        </p:blipFill>
        <p:spPr bwMode="auto">
          <a:xfrm>
            <a:off x="0" y="1905000"/>
            <a:ext cx="8686800" cy="495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04800"/>
            <a:ext cx="8458200" cy="4495800"/>
          </a:xfrm>
        </p:spPr>
        <p:txBody>
          <a:bodyPr>
            <a:noAutofit/>
          </a:bodyPr>
          <a:lstStyle/>
          <a:p>
            <a:pPr marL="514350" indent="-514350" algn="l">
              <a:buAutoNum type="arabicPeriod"/>
            </a:pPr>
            <a:r>
              <a:rPr lang="en-US" sz="2800" b="1" dirty="0" smtClean="0">
                <a:solidFill>
                  <a:schemeClr val="tx1"/>
                </a:solidFill>
                <a:latin typeface="+mj-lt"/>
              </a:rPr>
              <a:t>There </a:t>
            </a:r>
            <a:r>
              <a:rPr lang="en-US" sz="2800" b="1" dirty="0">
                <a:solidFill>
                  <a:schemeClr val="tx1"/>
                </a:solidFill>
                <a:latin typeface="+mj-lt"/>
              </a:rPr>
              <a:t>are two main sources of transient </a:t>
            </a:r>
            <a:r>
              <a:rPr lang="en-US" sz="2800" b="1" dirty="0" err="1">
                <a:solidFill>
                  <a:schemeClr val="tx1"/>
                </a:solidFill>
                <a:latin typeface="+mj-lt"/>
              </a:rPr>
              <a:t>overvoltages</a:t>
            </a:r>
            <a:r>
              <a:rPr lang="en-US" sz="2800" b="1" dirty="0">
                <a:solidFill>
                  <a:schemeClr val="tx1"/>
                </a:solidFill>
                <a:latin typeface="+mj-lt"/>
              </a:rPr>
              <a:t> on utility </a:t>
            </a:r>
            <a:r>
              <a:rPr lang="en-US" sz="2800" b="1" dirty="0" smtClean="0">
                <a:solidFill>
                  <a:schemeClr val="tx1"/>
                </a:solidFill>
                <a:latin typeface="+mj-lt"/>
              </a:rPr>
              <a:t>systems: capacitor switching </a:t>
            </a:r>
            <a:r>
              <a:rPr lang="en-US" sz="2800" b="1" dirty="0">
                <a:solidFill>
                  <a:schemeClr val="tx1"/>
                </a:solidFill>
                <a:latin typeface="+mj-lt"/>
              </a:rPr>
              <a:t>and lightning. </a:t>
            </a:r>
            <a:endParaRPr lang="en-US" sz="2800" b="1" dirty="0" smtClean="0">
              <a:solidFill>
                <a:schemeClr val="tx1"/>
              </a:solidFill>
              <a:latin typeface="+mj-lt"/>
            </a:endParaRPr>
          </a:p>
          <a:p>
            <a:pPr marL="514350" indent="-514350" algn="l">
              <a:buAutoNum type="arabicPeriod"/>
            </a:pPr>
            <a:r>
              <a:rPr lang="en-US" sz="2800" b="1" dirty="0" smtClean="0">
                <a:solidFill>
                  <a:schemeClr val="tx1"/>
                </a:solidFill>
                <a:latin typeface="+mj-lt"/>
              </a:rPr>
              <a:t>These </a:t>
            </a:r>
            <a:r>
              <a:rPr lang="en-US" sz="2800" b="1" dirty="0">
                <a:solidFill>
                  <a:schemeClr val="tx1"/>
                </a:solidFill>
                <a:latin typeface="+mj-lt"/>
              </a:rPr>
              <a:t>are also sources of </a:t>
            </a:r>
            <a:r>
              <a:rPr lang="en-US" sz="2800" b="1" dirty="0" smtClean="0">
                <a:solidFill>
                  <a:schemeClr val="tx1"/>
                </a:solidFill>
                <a:latin typeface="+mj-lt"/>
              </a:rPr>
              <a:t>transient </a:t>
            </a:r>
            <a:r>
              <a:rPr lang="en-US" sz="2800" b="1" dirty="0" err="1" smtClean="0">
                <a:solidFill>
                  <a:schemeClr val="tx1"/>
                </a:solidFill>
                <a:latin typeface="+mj-lt"/>
              </a:rPr>
              <a:t>overvoltages</a:t>
            </a:r>
            <a:r>
              <a:rPr lang="en-US" sz="2800" b="1" dirty="0" smtClean="0">
                <a:solidFill>
                  <a:schemeClr val="tx1"/>
                </a:solidFill>
                <a:latin typeface="+mj-lt"/>
              </a:rPr>
              <a:t> </a:t>
            </a:r>
            <a:r>
              <a:rPr lang="en-US" sz="2800" b="1" dirty="0">
                <a:solidFill>
                  <a:schemeClr val="tx1"/>
                </a:solidFill>
                <a:latin typeface="+mj-lt"/>
              </a:rPr>
              <a:t>as well as a myriad of other switching </a:t>
            </a:r>
            <a:r>
              <a:rPr lang="en-US" sz="2800" b="1" dirty="0" smtClean="0">
                <a:solidFill>
                  <a:schemeClr val="tx1"/>
                </a:solidFill>
                <a:latin typeface="+mj-lt"/>
              </a:rPr>
              <a:t>phenomena within </a:t>
            </a:r>
            <a:r>
              <a:rPr lang="en-US" sz="2800" b="1" dirty="0">
                <a:solidFill>
                  <a:schemeClr val="tx1"/>
                </a:solidFill>
                <a:latin typeface="+mj-lt"/>
              </a:rPr>
              <a:t>end-user facilities. Some power electronic devices generate </a:t>
            </a:r>
            <a:r>
              <a:rPr lang="en-US" sz="2800" b="1" dirty="0" smtClean="0">
                <a:solidFill>
                  <a:schemeClr val="tx1"/>
                </a:solidFill>
                <a:latin typeface="+mj-lt"/>
              </a:rPr>
              <a:t>significant transients </a:t>
            </a:r>
            <a:r>
              <a:rPr lang="en-US" sz="2800" b="1" dirty="0">
                <a:solidFill>
                  <a:schemeClr val="tx1"/>
                </a:solidFill>
                <a:latin typeface="+mj-lt"/>
              </a:rPr>
              <a:t>when they switch.</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Low-pass filters</a:t>
            </a:r>
            <a:endParaRPr lang="en-US" dirty="0"/>
          </a:p>
        </p:txBody>
      </p:sp>
      <p:sp>
        <p:nvSpPr>
          <p:cNvPr id="3" name="Content Placeholder 2"/>
          <p:cNvSpPr>
            <a:spLocks noGrp="1"/>
          </p:cNvSpPr>
          <p:nvPr>
            <p:ph idx="1"/>
          </p:nvPr>
        </p:nvSpPr>
        <p:spPr>
          <a:xfrm>
            <a:off x="533400" y="1295400"/>
            <a:ext cx="8229600" cy="4525963"/>
          </a:xfrm>
        </p:spPr>
        <p:txBody>
          <a:bodyPr/>
          <a:lstStyle/>
          <a:p>
            <a:r>
              <a:rPr lang="en-US" dirty="0" smtClean="0"/>
              <a:t>Low-pass filters use the pi-circuit principle illustrated in Fig. 4.16 to achieve even better protection for high-frequency transients. For general usage in electric circuits, low-pass filters are composed of </a:t>
            </a:r>
            <a:r>
              <a:rPr lang="en-US" dirty="0" smtClean="0"/>
              <a:t>series  inductors and parallel capacitors. </a:t>
            </a:r>
            <a:endParaRPr lang="en-US" dirty="0"/>
          </a:p>
        </p:txBody>
      </p:sp>
      <p:pic>
        <p:nvPicPr>
          <p:cNvPr id="25602" name="Picture 2"/>
          <p:cNvPicPr>
            <a:picLocks noChangeAspect="1" noChangeArrowheads="1"/>
          </p:cNvPicPr>
          <p:nvPr/>
        </p:nvPicPr>
        <p:blipFill>
          <a:blip r:embed="rId2"/>
          <a:srcRect/>
          <a:stretch>
            <a:fillRect/>
          </a:stretch>
        </p:blipFill>
        <p:spPr bwMode="auto">
          <a:xfrm>
            <a:off x="457200" y="4191000"/>
            <a:ext cx="8305800"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839200" cy="4525963"/>
          </a:xfrm>
        </p:spPr>
        <p:txBody>
          <a:bodyPr/>
          <a:lstStyle/>
          <a:p>
            <a:r>
              <a:rPr lang="en-US" dirty="0" smtClean="0"/>
              <a:t>This </a:t>
            </a:r>
            <a:r>
              <a:rPr lang="en-US" i="1" dirty="0" smtClean="0"/>
              <a:t>LC combination provides a </a:t>
            </a:r>
            <a:r>
              <a:rPr lang="en-US" i="1" dirty="0" smtClean="0"/>
              <a:t>low impedance </a:t>
            </a:r>
            <a:r>
              <a:rPr lang="en-US" dirty="0" smtClean="0"/>
              <a:t>path </a:t>
            </a:r>
            <a:r>
              <a:rPr lang="en-US" dirty="0" smtClean="0"/>
              <a:t>to ground for selected resonant frequencies</a:t>
            </a:r>
            <a:r>
              <a:rPr lang="en-US" dirty="0" smtClean="0"/>
              <a:t>.</a:t>
            </a:r>
          </a:p>
          <a:p>
            <a:r>
              <a:rPr lang="en-US" dirty="0" smtClean="0"/>
              <a:t> </a:t>
            </a:r>
            <a:r>
              <a:rPr lang="en-US" dirty="0" smtClean="0"/>
              <a:t>In </a:t>
            </a:r>
            <a:r>
              <a:rPr lang="en-US" dirty="0" smtClean="0"/>
              <a:t>surge protection </a:t>
            </a:r>
            <a:r>
              <a:rPr lang="en-US" dirty="0" smtClean="0"/>
              <a:t>usage, voltage clamping devices are added in parallel to </a:t>
            </a:r>
            <a:r>
              <a:rPr lang="en-US" dirty="0" smtClean="0"/>
              <a:t>then capacitors</a:t>
            </a:r>
            <a:r>
              <a:rPr lang="en-US" dirty="0" smtClean="0"/>
              <a:t>. </a:t>
            </a:r>
            <a:endParaRPr lang="en-US" dirty="0" smtClean="0"/>
          </a:p>
          <a:p>
            <a:r>
              <a:rPr lang="en-US" dirty="0" smtClean="0"/>
              <a:t>In </a:t>
            </a:r>
            <a:r>
              <a:rPr lang="en-US" dirty="0" smtClean="0"/>
              <a:t>some designs, there are no capacitors.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fontScale="90000"/>
          </a:bodyPr>
          <a:lstStyle/>
          <a:p>
            <a:r>
              <a:rPr lang="en-US" b="1" dirty="0" smtClean="0"/>
              <a:t>Low-impedance power conditioners</a:t>
            </a:r>
            <a:endParaRPr lang="en-US" dirty="0"/>
          </a:p>
        </p:txBody>
      </p:sp>
      <p:sp>
        <p:nvSpPr>
          <p:cNvPr id="3" name="Content Placeholder 2"/>
          <p:cNvSpPr>
            <a:spLocks noGrp="1"/>
          </p:cNvSpPr>
          <p:nvPr>
            <p:ph idx="1"/>
          </p:nvPr>
        </p:nvSpPr>
        <p:spPr>
          <a:xfrm>
            <a:off x="304800" y="533400"/>
            <a:ext cx="8839200" cy="4525963"/>
          </a:xfrm>
        </p:spPr>
        <p:txBody>
          <a:bodyPr>
            <a:normAutofit/>
          </a:bodyPr>
          <a:lstStyle/>
          <a:p>
            <a:r>
              <a:rPr lang="en-US" sz="2800" dirty="0" smtClean="0"/>
              <a:t>Low-impedance power conditioners (LIPCs) are used primarily </a:t>
            </a:r>
            <a:r>
              <a:rPr lang="en-US" sz="2800" dirty="0" smtClean="0"/>
              <a:t>to interface </a:t>
            </a:r>
            <a:r>
              <a:rPr lang="en-US" sz="2800" dirty="0" smtClean="0"/>
              <a:t>with the switch-mode power supplies found in </a:t>
            </a:r>
            <a:r>
              <a:rPr lang="en-US" sz="2800" dirty="0" smtClean="0"/>
              <a:t>electronic </a:t>
            </a:r>
            <a:r>
              <a:rPr lang="en-US" sz="2800" dirty="0" smtClean="0"/>
              <a:t>equipment. </a:t>
            </a:r>
            <a:endParaRPr lang="en-US" sz="2800" dirty="0" smtClean="0"/>
          </a:p>
          <a:p>
            <a:r>
              <a:rPr lang="en-US" sz="2800" dirty="0" smtClean="0"/>
              <a:t>LIPCs </a:t>
            </a:r>
            <a:r>
              <a:rPr lang="en-US" sz="2800" dirty="0" smtClean="0"/>
              <a:t>differ from isolation transformers in that these </a:t>
            </a:r>
            <a:r>
              <a:rPr lang="en-US" sz="2800" dirty="0" smtClean="0"/>
              <a:t>conditioners have </a:t>
            </a:r>
            <a:r>
              <a:rPr lang="en-US" sz="2800" dirty="0" smtClean="0"/>
              <a:t>a much lower impedance and have a filter as part </a:t>
            </a:r>
            <a:r>
              <a:rPr lang="en-US" sz="2800" dirty="0" smtClean="0"/>
              <a:t>of their </a:t>
            </a:r>
            <a:r>
              <a:rPr lang="en-US" sz="2800" dirty="0" smtClean="0"/>
              <a:t>design</a:t>
            </a:r>
            <a:endParaRPr lang="en-US" sz="2800" dirty="0"/>
          </a:p>
        </p:txBody>
      </p:sp>
      <p:pic>
        <p:nvPicPr>
          <p:cNvPr id="26626" name="Picture 2"/>
          <p:cNvPicPr>
            <a:picLocks noChangeAspect="1" noChangeArrowheads="1"/>
          </p:cNvPicPr>
          <p:nvPr/>
        </p:nvPicPr>
        <p:blipFill>
          <a:blip r:embed="rId3"/>
          <a:srcRect/>
          <a:stretch>
            <a:fillRect/>
          </a:stretch>
        </p:blipFill>
        <p:spPr bwMode="auto">
          <a:xfrm>
            <a:off x="533400" y="3581400"/>
            <a:ext cx="784860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915400" cy="5745163"/>
          </a:xfrm>
        </p:spPr>
        <p:txBody>
          <a:bodyPr>
            <a:normAutofit/>
          </a:bodyPr>
          <a:lstStyle/>
          <a:p>
            <a:r>
              <a:rPr lang="en-US" dirty="0" smtClean="0"/>
              <a:t>The filter is on the output side and </a:t>
            </a:r>
            <a:r>
              <a:rPr lang="en-US" dirty="0" smtClean="0"/>
              <a:t>protects against </a:t>
            </a:r>
            <a:r>
              <a:rPr lang="en-US" dirty="0" smtClean="0"/>
              <a:t>high-frequency, source-side, common-mode, and </a:t>
            </a:r>
            <a:r>
              <a:rPr lang="en-US" dirty="0" smtClean="0"/>
              <a:t>normal-mode disturbances </a:t>
            </a:r>
            <a:r>
              <a:rPr lang="en-US" dirty="0" smtClean="0"/>
              <a:t>(i.e., noise and impulses</a:t>
            </a:r>
            <a:r>
              <a:rPr lang="en-US" dirty="0" smtClean="0"/>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surge arrester</a:t>
            </a:r>
            <a:endParaRPr lang="en-US" dirty="0"/>
          </a:p>
        </p:txBody>
      </p:sp>
      <p:sp>
        <p:nvSpPr>
          <p:cNvPr id="3" name="Content Placeholder 2"/>
          <p:cNvSpPr>
            <a:spLocks noGrp="1"/>
          </p:cNvSpPr>
          <p:nvPr>
            <p:ph idx="1"/>
          </p:nvPr>
        </p:nvSpPr>
        <p:spPr/>
        <p:txBody>
          <a:bodyPr/>
          <a:lstStyle/>
          <a:p>
            <a:r>
              <a:rPr lang="en-US" dirty="0" smtClean="0"/>
              <a:t>The three most common surge arrester technologies employed by utilities are depicted in Fig. 4.23. Most arresters manufactured today use a MOV as the main voltage-limiting element. The chief ingredient of a MOV is zinc oxide (</a:t>
            </a:r>
            <a:r>
              <a:rPr lang="en-US" dirty="0" err="1" smtClean="0"/>
              <a:t>ZnO</a:t>
            </a:r>
            <a:r>
              <a:rPr lang="en-US" dirty="0" smtClean="0"/>
              <a:t>), which is combined with several proprietary ingredients to achieve the necessary  characteristics and durability.</a:t>
            </a:r>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Surge Arresters </a:t>
            </a:r>
            <a:endParaRPr lang="en-US" dirty="0"/>
          </a:p>
        </p:txBody>
      </p:sp>
      <p:pic>
        <p:nvPicPr>
          <p:cNvPr id="27650" name="Picture 2"/>
          <p:cNvPicPr>
            <a:picLocks noChangeAspect="1" noChangeArrowheads="1"/>
          </p:cNvPicPr>
          <p:nvPr/>
        </p:nvPicPr>
        <p:blipFill>
          <a:blip r:embed="rId2"/>
          <a:srcRect/>
          <a:stretch>
            <a:fillRect/>
          </a:stretch>
        </p:blipFill>
        <p:spPr bwMode="auto">
          <a:xfrm>
            <a:off x="1143000" y="1219200"/>
            <a:ext cx="7543800" cy="4486275"/>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0" y="838200"/>
            <a:ext cx="9144000" cy="54102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Gaps are necessary with the </a:t>
            </a:r>
            <a:r>
              <a:rPr lang="en-US" dirty="0" err="1" smtClean="0"/>
              <a:t>SiC</a:t>
            </a:r>
            <a:r>
              <a:rPr lang="en-US" dirty="0" smtClean="0"/>
              <a:t> because an economical </a:t>
            </a:r>
            <a:r>
              <a:rPr lang="en-US" dirty="0" err="1" smtClean="0"/>
              <a:t>SiC</a:t>
            </a:r>
            <a:r>
              <a:rPr lang="en-US" dirty="0" smtClean="0"/>
              <a:t> </a:t>
            </a:r>
            <a:r>
              <a:rPr lang="en-US" dirty="0" smtClean="0"/>
              <a:t>element giving </a:t>
            </a:r>
            <a:r>
              <a:rPr lang="en-US" dirty="0" smtClean="0"/>
              <a:t>the required discharge voltage is unable to withstand </a:t>
            </a:r>
            <a:r>
              <a:rPr lang="en-US" dirty="0" smtClean="0"/>
              <a:t>continuous system </a:t>
            </a:r>
            <a:r>
              <a:rPr lang="en-US" dirty="0" smtClean="0"/>
              <a:t>operating voltage</a:t>
            </a:r>
            <a:r>
              <a:rPr lang="en-US" dirty="0" smtClean="0"/>
              <a:t>.</a:t>
            </a:r>
          </a:p>
          <a:p>
            <a:r>
              <a:rPr lang="en-US" dirty="0" smtClean="0"/>
              <a:t>The development of MOV </a:t>
            </a:r>
            <a:r>
              <a:rPr lang="en-US" dirty="0" smtClean="0"/>
              <a:t>technology enabled </a:t>
            </a:r>
            <a:r>
              <a:rPr lang="en-US" dirty="0" smtClean="0"/>
              <a:t>the elimination of the gaps. This technology could </a:t>
            </a:r>
            <a:r>
              <a:rPr lang="en-US" dirty="0" smtClean="0"/>
              <a:t>withstand continuous </a:t>
            </a:r>
            <a:r>
              <a:rPr lang="en-US" dirty="0" smtClean="0"/>
              <a:t>system voltage without gaps and still provide a </a:t>
            </a:r>
            <a:r>
              <a:rPr lang="en-US" dirty="0" smtClean="0"/>
              <a:t>discharge voltage </a:t>
            </a:r>
            <a:r>
              <a:rPr lang="en-US" dirty="0" smtClean="0"/>
              <a:t>comparable to the </a:t>
            </a:r>
            <a:r>
              <a:rPr lang="en-US" dirty="0" err="1" smtClean="0"/>
              <a:t>SiC</a:t>
            </a:r>
            <a:r>
              <a:rPr lang="en-US" dirty="0" smtClean="0"/>
              <a:t> arresters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229600" cy="5410200"/>
          </a:xfrm>
        </p:spPr>
        <p:txBody>
          <a:bodyPr>
            <a:normAutofit fontScale="92500"/>
          </a:bodyPr>
          <a:lstStyle/>
          <a:p>
            <a:r>
              <a:rPr lang="en-US" dirty="0" smtClean="0"/>
              <a:t>The gapped MOV technology removes about one-third of the </a:t>
            </a:r>
            <a:r>
              <a:rPr lang="en-US" dirty="0" smtClean="0"/>
              <a:t>MOV blocks </a:t>
            </a:r>
            <a:r>
              <a:rPr lang="en-US" dirty="0" smtClean="0"/>
              <a:t>and replaces them with a gap structure having a </a:t>
            </a:r>
            <a:r>
              <a:rPr lang="en-US" dirty="0" smtClean="0"/>
              <a:t>lightning </a:t>
            </a:r>
            <a:r>
              <a:rPr lang="en-US" dirty="0" err="1" smtClean="0"/>
              <a:t>sparkover</a:t>
            </a:r>
            <a:r>
              <a:rPr lang="en-US" dirty="0" smtClean="0"/>
              <a:t> </a:t>
            </a:r>
            <a:r>
              <a:rPr lang="en-US" dirty="0" smtClean="0"/>
              <a:t>approximately one-half of the old </a:t>
            </a:r>
            <a:r>
              <a:rPr lang="en-US" dirty="0" err="1" smtClean="0"/>
              <a:t>SiC</a:t>
            </a:r>
            <a:r>
              <a:rPr lang="en-US" dirty="0" smtClean="0"/>
              <a:t> technology. </a:t>
            </a:r>
            <a:endParaRPr lang="en-US" dirty="0" smtClean="0"/>
          </a:p>
          <a:p>
            <a:r>
              <a:rPr lang="en-US" dirty="0" smtClean="0"/>
              <a:t>The smaller </a:t>
            </a:r>
            <a:r>
              <a:rPr lang="en-US" dirty="0" smtClean="0"/>
              <a:t>number of MOV blocks yields a lightning-discharge </a:t>
            </a:r>
            <a:r>
              <a:rPr lang="en-US" dirty="0" smtClean="0"/>
              <a:t>voltage typically </a:t>
            </a:r>
            <a:r>
              <a:rPr lang="en-US" dirty="0" smtClean="0"/>
              <a:t>20 to 30 percent less than a gapless MOV arrester</a:t>
            </a:r>
            <a:r>
              <a:rPr lang="en-US" dirty="0" smtClean="0"/>
              <a:t>.</a:t>
            </a:r>
          </a:p>
          <a:p>
            <a:r>
              <a:rPr lang="en-US" dirty="0" smtClean="0"/>
              <a:t> </a:t>
            </a:r>
            <a:r>
              <a:rPr lang="en-US" dirty="0" smtClean="0"/>
              <a:t>Because </a:t>
            </a:r>
            <a:r>
              <a:rPr lang="en-US" dirty="0" smtClean="0"/>
              <a:t>of the </a:t>
            </a:r>
            <a:r>
              <a:rPr lang="en-US" dirty="0" smtClean="0"/>
              <a:t>capacitive and resistive interaction of the grading rings and </a:t>
            </a:r>
            <a:r>
              <a:rPr lang="en-US" dirty="0" smtClean="0"/>
              <a:t>MOV blocks</a:t>
            </a:r>
            <a:r>
              <a:rPr lang="en-US" dirty="0" smtClean="0"/>
              <a:t>, most of the front-of-wave impulse voltage of lightning </a:t>
            </a:r>
            <a:r>
              <a:rPr lang="en-US" dirty="0" smtClean="0"/>
              <a:t>transients appears </a:t>
            </a:r>
            <a:r>
              <a:rPr lang="en-US" dirty="0" smtClean="0"/>
              <a:t>across the gaps.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smtClean="0"/>
              <a:t>Sources of transient overvoltage</a:t>
            </a:r>
            <a:br>
              <a:rPr lang="en-US" b="1" dirty="0" smtClean="0"/>
            </a:b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228600" y="1219200"/>
            <a:ext cx="8915400" cy="5334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3"/>
          <a:srcRect/>
          <a:stretch>
            <a:fillRect/>
          </a:stretch>
        </p:blipFill>
        <p:spPr bwMode="auto">
          <a:xfrm>
            <a:off x="304800" y="0"/>
            <a:ext cx="8534400" cy="594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Capacitor switching operation</a:t>
            </a:r>
            <a:endParaRPr lang="en-US" dirty="0"/>
          </a:p>
        </p:txBody>
      </p:sp>
      <p:pic>
        <p:nvPicPr>
          <p:cNvPr id="3074" name="Picture 2"/>
          <p:cNvPicPr>
            <a:picLocks noChangeAspect="1" noChangeArrowheads="1"/>
          </p:cNvPicPr>
          <p:nvPr/>
        </p:nvPicPr>
        <p:blipFill>
          <a:blip r:embed="rId2"/>
          <a:srcRect/>
          <a:stretch>
            <a:fillRect/>
          </a:stretch>
        </p:blipFill>
        <p:spPr bwMode="auto">
          <a:xfrm>
            <a:off x="533400" y="1738313"/>
            <a:ext cx="8001000" cy="45862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a:srcRect/>
          <a:stretch>
            <a:fillRect/>
          </a:stretch>
        </p:blipFill>
        <p:spPr bwMode="auto">
          <a:xfrm>
            <a:off x="914400" y="1066800"/>
            <a:ext cx="7315200" cy="5334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57200"/>
            <a:ext cx="8229600" cy="4525963"/>
          </a:xfrm>
        </p:spPr>
        <p:txBody>
          <a:bodyPr/>
          <a:lstStyle/>
          <a:p>
            <a:r>
              <a:rPr lang="en-US" dirty="0"/>
              <a:t>Figure 4.3 shows </a:t>
            </a:r>
            <a:r>
              <a:rPr lang="en-US" dirty="0" smtClean="0"/>
              <a:t>the phase </a:t>
            </a:r>
            <a:r>
              <a:rPr lang="en-US" dirty="0"/>
              <a:t>current observed for the capacitor-switching incident </a:t>
            </a:r>
            <a:r>
              <a:rPr lang="en-US" dirty="0" smtClean="0"/>
              <a:t>described in </a:t>
            </a:r>
            <a:r>
              <a:rPr lang="en-US" dirty="0"/>
              <a:t>the preceding text. The transient current flowing in the feeder </a:t>
            </a:r>
            <a:r>
              <a:rPr lang="en-US" dirty="0" smtClean="0"/>
              <a:t>peaks at </a:t>
            </a:r>
            <a:r>
              <a:rPr lang="en-US" dirty="0"/>
              <a:t>nearly 4 times the load current.</a:t>
            </a:r>
          </a:p>
        </p:txBody>
      </p:sp>
      <p:pic>
        <p:nvPicPr>
          <p:cNvPr id="4" name="Picture 2"/>
          <p:cNvPicPr>
            <a:picLocks noChangeAspect="1" noChangeArrowheads="1"/>
          </p:cNvPicPr>
          <p:nvPr/>
        </p:nvPicPr>
        <p:blipFill>
          <a:blip r:embed="rId3"/>
          <a:srcRect/>
          <a:stretch>
            <a:fillRect/>
          </a:stretch>
        </p:blipFill>
        <p:spPr bwMode="auto">
          <a:xfrm>
            <a:off x="762000" y="3733800"/>
            <a:ext cx="7315200" cy="27582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146" name="Picture 2"/>
          <p:cNvPicPr>
            <a:picLocks noChangeAspect="1" noChangeArrowheads="1"/>
          </p:cNvPicPr>
          <p:nvPr/>
        </p:nvPicPr>
        <p:blipFill>
          <a:blip r:embed="rId3"/>
          <a:srcRect/>
          <a:stretch>
            <a:fillRect/>
          </a:stretch>
        </p:blipFill>
        <p:spPr bwMode="auto">
          <a:xfrm>
            <a:off x="228600" y="457200"/>
            <a:ext cx="8534400" cy="5715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170" name="Picture 2"/>
          <p:cNvPicPr>
            <a:picLocks noChangeAspect="1" noChangeArrowheads="1"/>
          </p:cNvPicPr>
          <p:nvPr/>
        </p:nvPicPr>
        <p:blipFill>
          <a:blip r:embed="rId2"/>
          <a:srcRect/>
          <a:stretch>
            <a:fillRect/>
          </a:stretch>
        </p:blipFill>
        <p:spPr bwMode="auto">
          <a:xfrm>
            <a:off x="152400" y="0"/>
            <a:ext cx="8610600" cy="3567112"/>
          </a:xfrm>
          <a:prstGeom prst="rect">
            <a:avLst/>
          </a:prstGeom>
          <a:noFill/>
          <a:ln w="9525">
            <a:noFill/>
            <a:miter lim="800000"/>
            <a:headEnd/>
            <a:tailEnd/>
          </a:ln>
          <a:effectLst/>
        </p:spPr>
      </p:pic>
      <p:pic>
        <p:nvPicPr>
          <p:cNvPr id="7171" name="Picture 3"/>
          <p:cNvPicPr>
            <a:picLocks noGrp="1" noChangeAspect="1" noChangeArrowheads="1"/>
          </p:cNvPicPr>
          <p:nvPr>
            <p:ph idx="1"/>
          </p:nvPr>
        </p:nvPicPr>
        <p:blipFill>
          <a:blip r:embed="rId3"/>
          <a:srcRect/>
          <a:stretch>
            <a:fillRect/>
          </a:stretch>
        </p:blipFill>
        <p:spPr bwMode="auto">
          <a:xfrm>
            <a:off x="0" y="3581400"/>
            <a:ext cx="9144000" cy="137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TotalTime>
  <Words>899</Words>
  <Application>Microsoft Office PowerPoint</Application>
  <PresentationFormat>On-screen Show (4:3)</PresentationFormat>
  <Paragraphs>46</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Slide 2</vt:lpstr>
      <vt:lpstr>Sources of transient overvoltage </vt:lpstr>
      <vt:lpstr>Slide 4</vt:lpstr>
      <vt:lpstr>Capacitor switching operation</vt:lpstr>
      <vt:lpstr>Slide 6</vt:lpstr>
      <vt:lpstr>Slide 7</vt:lpstr>
      <vt:lpstr>Slide 8</vt:lpstr>
      <vt:lpstr>Slide 9</vt:lpstr>
      <vt:lpstr>Slide 10</vt:lpstr>
      <vt:lpstr>Slide 11</vt:lpstr>
      <vt:lpstr>Cont….</vt:lpstr>
      <vt:lpstr>Slide 13</vt:lpstr>
      <vt:lpstr>Slide 14</vt:lpstr>
      <vt:lpstr>Slide 15</vt:lpstr>
      <vt:lpstr>Slide 16</vt:lpstr>
      <vt:lpstr>Slide 17</vt:lpstr>
      <vt:lpstr>Devices for Overvoltage Protection</vt:lpstr>
      <vt:lpstr>Slide 19</vt:lpstr>
      <vt:lpstr>Low-pass filters</vt:lpstr>
      <vt:lpstr>Slide 21</vt:lpstr>
      <vt:lpstr>Low-impedance power conditioners</vt:lpstr>
      <vt:lpstr>Slide 23</vt:lpstr>
      <vt:lpstr>surge arrester</vt:lpstr>
      <vt:lpstr>Surge Arresters </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Somnath</dc:creator>
  <cp:lastModifiedBy>Somnath</cp:lastModifiedBy>
  <cp:revision>34</cp:revision>
  <dcterms:created xsi:type="dcterms:W3CDTF">2017-07-11T16:56:17Z</dcterms:created>
  <dcterms:modified xsi:type="dcterms:W3CDTF">2017-07-18T05:28:35Z</dcterms:modified>
</cp:coreProperties>
</file>